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5" Type="http://schemas.openxmlformats.org/officeDocument/2006/relationships/tags" Target="../tags/tag112.xml"/><Relationship Id="rId24" Type="http://schemas.openxmlformats.org/officeDocument/2006/relationships/tags" Target="../tags/tag111.xml"/><Relationship Id="rId23" Type="http://schemas.openxmlformats.org/officeDocument/2006/relationships/tags" Target="../tags/tag110.xml"/><Relationship Id="rId22" Type="http://schemas.openxmlformats.org/officeDocument/2006/relationships/tags" Target="../tags/tag109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89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55" name="组合 54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11" name="任意多边形: 形状 1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12" name="直接连接符 11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44" name="直接连接符 43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52" name="直接连接符 51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3002280" y="2868135"/>
            <a:ext cx="6187440" cy="106807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3002280" y="4119497"/>
            <a:ext cx="6187442" cy="395196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>
            <p:custDataLst>
              <p:tags r:id="rId27"/>
            </p:custDataLst>
          </p:nvPr>
        </p:nvCxnSpPr>
        <p:spPr>
          <a:xfrm>
            <a:off x="3683000" y="3997347"/>
            <a:ext cx="48069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3600547" y="4646768"/>
            <a:ext cx="2023152" cy="329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6566233" y="4646768"/>
            <a:ext cx="2023152" cy="329211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>
            <p:custDataLst>
              <p:tags r:id="rId2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1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>
                <p:custDataLst>
                  <p:tags r:id="rId19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>
                <p:custDataLst>
                  <p:tags r:id="rId22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6"/>
            </p:custDataLst>
          </p:nvPr>
        </p:nvSpPr>
        <p:spPr>
          <a:xfrm>
            <a:off x="2815573" y="2943093"/>
            <a:ext cx="6560820" cy="1014730"/>
          </a:xfrm>
        </p:spPr>
        <p:txBody>
          <a:bodyPr vert="horz" lIns="90170" tIns="46990" rIns="90170" bIns="4699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>
          <a:xfrm>
            <a:off x="2815573" y="4232960"/>
            <a:ext cx="6560820" cy="803497"/>
          </a:xfrm>
        </p:spPr>
        <p:txBody>
          <a:bodyPr lIns="90170" tIns="46990" rIns="90170" bIns="46990"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5" name="直接连接符 14"/>
            <p:cNvCxnSpPr/>
            <p:nvPr userDrawn="1">
              <p:custDataLst>
                <p:tags r:id="rId3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任意多边形: 形状 17"/>
          <p:cNvSpPr/>
          <p:nvPr>
            <p:custDataLst>
              <p:tags r:id="rId6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 rot="0">
            <a:off x="11407140" y="450850"/>
            <a:ext cx="379095" cy="311785"/>
            <a:chOff x="383382" y="4958557"/>
            <a:chExt cx="521493" cy="428627"/>
          </a:xfrm>
        </p:grpSpPr>
        <p:cxnSp>
          <p:nvCxnSpPr>
            <p:cNvPr id="24" name="直接连接符 2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>
            <p:custDataLst>
              <p:tags r:id="rId7"/>
            </p:custDataLst>
          </p:nvPr>
        </p:nvSpPr>
        <p:spPr>
          <a:xfrm rot="10800000">
            <a:off x="398145" y="5849620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6" name="直接连接符 25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24"/>
          <p:cNvSpPr/>
          <p:nvPr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14" name="直接连接符 13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/>
          <p:cNvSpPr/>
          <p:nvPr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32" name="直接连接符 31"/>
            <p:cNvCxnSpPr/>
            <p:nvPr userDrawn="1">
              <p:custDataLst>
                <p:tags r:id="rId4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>
              <p:custDataLst>
                <p:tags r:id="rId5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>
              <p:custDataLst>
                <p:tags r:id="rId6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: 形状 30"/>
          <p:cNvSpPr/>
          <p:nvPr>
            <p:custDataLst>
              <p:tags r:id="rId7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3" name="组合 22"/>
          <p:cNvGrpSpPr/>
          <p:nvPr>
            <p:custDataLst>
              <p:tags r:id="rId11"/>
            </p:custDataLst>
          </p:nvPr>
        </p:nvGrpSpPr>
        <p:grpSpPr>
          <a:xfrm rot="0">
            <a:off x="11310620" y="443230"/>
            <a:ext cx="521335" cy="428625"/>
            <a:chOff x="383382" y="4958557"/>
            <a:chExt cx="521493" cy="428627"/>
          </a:xfrm>
        </p:grpSpPr>
        <p:cxnSp>
          <p:nvCxnSpPr>
            <p:cNvPr id="25" name="直接连接符 24"/>
            <p:cNvCxnSpPr/>
            <p:nvPr userDrawn="1">
              <p:custDataLst>
                <p:tags r:id="rId12"/>
              </p:custDataLst>
            </p:nvPr>
          </p:nvCxnSpPr>
          <p:spPr>
            <a:xfrm>
              <a:off x="383382" y="4958557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>
              <p:custDataLst>
                <p:tags r:id="rId13"/>
              </p:custDataLst>
            </p:nvPr>
          </p:nvCxnSpPr>
          <p:spPr>
            <a:xfrm>
              <a:off x="383382" y="5172871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>
              <p:custDataLst>
                <p:tags r:id="rId14"/>
              </p:custDataLst>
            </p:nvPr>
          </p:nvCxnSpPr>
          <p:spPr>
            <a:xfrm>
              <a:off x="383382" y="5387184"/>
              <a:ext cx="521493" cy="0"/>
            </a:xfrm>
            <a:prstGeom prst="line">
              <a:avLst/>
            </a:prstGeom>
            <a:ln w="6350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7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>
            <p:custDataLst>
              <p:tags r:id="rId15"/>
            </p:custDataLst>
          </p:nvPr>
        </p:nvSpPr>
        <p:spPr>
          <a:xfrm rot="10800000">
            <a:off x="157480" y="6153785"/>
            <a:ext cx="1443990" cy="70421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62"/>
          <p:cNvSpPr/>
          <p:nvPr>
            <p:custDataLst>
              <p:tags r:id="rId2"/>
            </p:custDataLst>
          </p:nvPr>
        </p:nvSpPr>
        <p:spPr>
          <a:xfrm>
            <a:off x="6471920" y="0"/>
            <a:ext cx="4498340" cy="2192655"/>
          </a:xfrm>
          <a:custGeom>
            <a:avLst/>
            <a:gdLst>
              <a:gd name="connsiteX0" fmla="*/ 0 w 4498061"/>
              <a:gd name="connsiteY0" fmla="*/ 0 h 2192408"/>
              <a:gd name="connsiteX1" fmla="*/ 4498061 w 4498061"/>
              <a:gd name="connsiteY1" fmla="*/ 0 h 2192408"/>
              <a:gd name="connsiteX2" fmla="*/ 4489445 w 4498061"/>
              <a:gd name="connsiteY2" fmla="*/ 170624 h 2192408"/>
              <a:gd name="connsiteX3" fmla="*/ 2249030 w 4498061"/>
              <a:gd name="connsiteY3" fmla="*/ 2192408 h 2192408"/>
              <a:gd name="connsiteX4" fmla="*/ 8615 w 4498061"/>
              <a:gd name="connsiteY4" fmla="*/ 170624 h 219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8061" h="2192408">
                <a:moveTo>
                  <a:pt x="0" y="0"/>
                </a:moveTo>
                <a:lnTo>
                  <a:pt x="4498061" y="0"/>
                </a:lnTo>
                <a:lnTo>
                  <a:pt x="4489445" y="170624"/>
                </a:lnTo>
                <a:cubicBezTo>
                  <a:pt x="4374118" y="1306230"/>
                  <a:pt x="3415063" y="2192408"/>
                  <a:pt x="2249030" y="2192408"/>
                </a:cubicBezTo>
                <a:cubicBezTo>
                  <a:pt x="1082998" y="2192408"/>
                  <a:pt x="123943" y="1306230"/>
                  <a:pt x="8615" y="17062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3"/>
            </p:custDataLst>
          </p:nvPr>
        </p:nvSpPr>
        <p:spPr>
          <a:xfrm>
            <a:off x="1465580" y="5164455"/>
            <a:ext cx="3559175" cy="1693545"/>
          </a:xfrm>
          <a:custGeom>
            <a:avLst/>
            <a:gdLst>
              <a:gd name="connsiteX0" fmla="*/ 1779745 w 3559491"/>
              <a:gd name="connsiteY0" fmla="*/ 0 h 1693763"/>
              <a:gd name="connsiteX1" fmla="*/ 3554851 w 3559491"/>
              <a:gd name="connsiteY1" fmla="*/ 1601882 h 1693763"/>
              <a:gd name="connsiteX2" fmla="*/ 3559491 w 3559491"/>
              <a:gd name="connsiteY2" fmla="*/ 1693763 h 1693763"/>
              <a:gd name="connsiteX3" fmla="*/ 0 w 3559491"/>
              <a:gd name="connsiteY3" fmla="*/ 1693763 h 1693763"/>
              <a:gd name="connsiteX4" fmla="*/ 4639 w 3559491"/>
              <a:gd name="connsiteY4" fmla="*/ 1601882 h 1693763"/>
              <a:gd name="connsiteX5" fmla="*/ 1779745 w 3559491"/>
              <a:gd name="connsiteY5" fmla="*/ 0 h 16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9491" h="1693763">
                <a:moveTo>
                  <a:pt x="1779745" y="0"/>
                </a:moveTo>
                <a:cubicBezTo>
                  <a:pt x="2703606" y="0"/>
                  <a:pt x="3463476" y="702129"/>
                  <a:pt x="3554851" y="1601882"/>
                </a:cubicBezTo>
                <a:lnTo>
                  <a:pt x="3559491" y="1693763"/>
                </a:lnTo>
                <a:lnTo>
                  <a:pt x="0" y="1693763"/>
                </a:lnTo>
                <a:lnTo>
                  <a:pt x="4639" y="1601882"/>
                </a:lnTo>
                <a:cubicBezTo>
                  <a:pt x="96014" y="702129"/>
                  <a:pt x="855884" y="0"/>
                  <a:pt x="1779745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10" name="直接连接符 9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任意多边形: 形状 8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31" name="任意多边形: 形状 30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28" name="直接连接符 27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25" name="直接连接符 24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22" name="直接连接符 21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19" name="直接连接符 18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16" name="直接连接符 15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5"/>
            </p:custDataLst>
          </p:nvPr>
        </p:nvSpPr>
        <p:spPr>
          <a:xfrm>
            <a:off x="3002280" y="2973705"/>
            <a:ext cx="6187440" cy="985520"/>
          </a:xfrm>
        </p:spPr>
        <p:txBody>
          <a:bodyPr lIns="90170" tIns="46990" rIns="90170" bIns="4699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3002280" y="4211320"/>
            <a:ext cx="6187440" cy="805180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>
            <p:custDataLst>
              <p:tags r:id="rId27"/>
            </p:custDataLst>
          </p:nvPr>
        </p:nvCxnSpPr>
        <p:spPr>
          <a:xfrm>
            <a:off x="5538533" y="4074977"/>
            <a:ext cx="1114934" cy="0"/>
          </a:xfrm>
          <a:prstGeom prst="line">
            <a:avLst/>
          </a:prstGeom>
          <a:ln w="635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57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6" name="直接连接符 25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任意多边形: 形状 2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383382" y="0"/>
            <a:ext cx="10860880" cy="6868160"/>
            <a:chOff x="383382" y="0"/>
            <a:chExt cx="10860880" cy="6868160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1074934" y="0"/>
              <a:ext cx="10169328" cy="6868160"/>
              <a:chOff x="1074934" y="0"/>
              <a:chExt cx="10169328" cy="6868160"/>
            </a:xfrm>
          </p:grpSpPr>
          <p:sp>
            <p:nvSpPr>
              <p:cNvPr id="42" name="任意多边形: 形状 4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6471729" y="0"/>
                <a:ext cx="4498061" cy="2192408"/>
              </a:xfrm>
              <a:custGeom>
                <a:avLst/>
                <a:gdLst>
                  <a:gd name="connsiteX0" fmla="*/ 0 w 4498061"/>
                  <a:gd name="connsiteY0" fmla="*/ 0 h 2192408"/>
                  <a:gd name="connsiteX1" fmla="*/ 4498061 w 4498061"/>
                  <a:gd name="connsiteY1" fmla="*/ 0 h 2192408"/>
                  <a:gd name="connsiteX2" fmla="*/ 4489445 w 4498061"/>
                  <a:gd name="connsiteY2" fmla="*/ 170624 h 2192408"/>
                  <a:gd name="connsiteX3" fmla="*/ 2249030 w 4498061"/>
                  <a:gd name="connsiteY3" fmla="*/ 2192408 h 2192408"/>
                  <a:gd name="connsiteX4" fmla="*/ 8615 w 4498061"/>
                  <a:gd name="connsiteY4" fmla="*/ 170624 h 219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8061" h="2192408">
                    <a:moveTo>
                      <a:pt x="0" y="0"/>
                    </a:moveTo>
                    <a:lnTo>
                      <a:pt x="4498061" y="0"/>
                    </a:lnTo>
                    <a:lnTo>
                      <a:pt x="4489445" y="170624"/>
                    </a:lnTo>
                    <a:cubicBezTo>
                      <a:pt x="4374118" y="1306230"/>
                      <a:pt x="3415063" y="2192408"/>
                      <a:pt x="2249030" y="2192408"/>
                    </a:cubicBezTo>
                    <a:cubicBezTo>
                      <a:pt x="1082998" y="2192408"/>
                      <a:pt x="123943" y="1306230"/>
                      <a:pt x="8615" y="170624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465625" y="5164237"/>
                <a:ext cx="3559491" cy="1693763"/>
              </a:xfrm>
              <a:custGeom>
                <a:avLst/>
                <a:gdLst>
                  <a:gd name="connsiteX0" fmla="*/ 1779745 w 3559491"/>
                  <a:gd name="connsiteY0" fmla="*/ 0 h 1693763"/>
                  <a:gd name="connsiteX1" fmla="*/ 3554851 w 3559491"/>
                  <a:gd name="connsiteY1" fmla="*/ 1601882 h 1693763"/>
                  <a:gd name="connsiteX2" fmla="*/ 3559491 w 3559491"/>
                  <a:gd name="connsiteY2" fmla="*/ 1693763 h 1693763"/>
                  <a:gd name="connsiteX3" fmla="*/ 0 w 3559491"/>
                  <a:gd name="connsiteY3" fmla="*/ 1693763 h 1693763"/>
                  <a:gd name="connsiteX4" fmla="*/ 4639 w 3559491"/>
                  <a:gd name="connsiteY4" fmla="*/ 1601882 h 1693763"/>
                  <a:gd name="connsiteX5" fmla="*/ 1779745 w 3559491"/>
                  <a:gd name="connsiteY5" fmla="*/ 0 h 16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9491" h="1693763">
                    <a:moveTo>
                      <a:pt x="1779745" y="0"/>
                    </a:moveTo>
                    <a:cubicBezTo>
                      <a:pt x="2703606" y="0"/>
                      <a:pt x="3463476" y="702129"/>
                      <a:pt x="3554851" y="1601882"/>
                    </a:cubicBezTo>
                    <a:lnTo>
                      <a:pt x="3559491" y="1693763"/>
                    </a:lnTo>
                    <a:lnTo>
                      <a:pt x="0" y="1693763"/>
                    </a:lnTo>
                    <a:lnTo>
                      <a:pt x="4639" y="1601882"/>
                    </a:lnTo>
                    <a:cubicBezTo>
                      <a:pt x="96014" y="702129"/>
                      <a:pt x="855884" y="0"/>
                      <a:pt x="1779745" y="0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074934" y="0"/>
                <a:ext cx="2379466" cy="1660525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8075999" y="5283200"/>
                <a:ext cx="3168263" cy="1584960"/>
              </a:xfrm>
              <a:prstGeom prst="rect">
                <a:avLst/>
              </a:prstGeom>
              <a:solidFill>
                <a:schemeClr val="tx2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383382" y="4958557"/>
              <a:ext cx="521493" cy="428627"/>
              <a:chOff x="383382" y="4958557"/>
              <a:chExt cx="521493" cy="428627"/>
            </a:xfrm>
          </p:grpSpPr>
          <p:cxnSp>
            <p:nvCxnSpPr>
              <p:cNvPr id="39" name="直接连接符 38"/>
              <p:cNvCxnSpPr/>
              <p:nvPr userDrawn="1">
                <p:custDataLst>
                  <p:tags r:id="rId7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>
                <p:custDataLst>
                  <p:tags r:id="rId8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 userDrawn="1">
                <p:custDataLst>
                  <p:tags r:id="rId9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 userDrawn="1"/>
          </p:nvGrpSpPr>
          <p:grpSpPr>
            <a:xfrm rot="5400000">
              <a:off x="7319943" y="6431755"/>
              <a:ext cx="423862" cy="428627"/>
              <a:chOff x="383382" y="4958557"/>
              <a:chExt cx="521493" cy="428627"/>
            </a:xfrm>
          </p:grpSpPr>
          <p:cxnSp>
            <p:nvCxnSpPr>
              <p:cNvPr id="36" name="直接连接符 35"/>
              <p:cNvCxnSpPr/>
              <p:nvPr userDrawn="1">
                <p:custDataLst>
                  <p:tags r:id="rId10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>
                <p:custDataLst>
                  <p:tags r:id="rId11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12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 userDrawn="1"/>
          </p:nvGrpSpPr>
          <p:grpSpPr>
            <a:xfrm rot="5400000">
              <a:off x="5744084" y="14288"/>
              <a:ext cx="457202" cy="428627"/>
              <a:chOff x="383382" y="4958557"/>
              <a:chExt cx="521493" cy="428627"/>
            </a:xfrm>
          </p:grpSpPr>
          <p:cxnSp>
            <p:nvCxnSpPr>
              <p:cNvPr id="33" name="直接连接符 32"/>
              <p:cNvCxnSpPr/>
              <p:nvPr userDrawn="1">
                <p:custDataLst>
                  <p:tags r:id="rId1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>
                <p:custDataLst>
                  <p:tags r:id="rId1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>
                <p:custDataLst>
                  <p:tags r:id="rId1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 userDrawn="1"/>
          </p:nvGrpSpPr>
          <p:grpSpPr>
            <a:xfrm>
              <a:off x="1844952" y="1028704"/>
              <a:ext cx="8494436" cy="1579353"/>
              <a:chOff x="1844952" y="1028704"/>
              <a:chExt cx="8494436" cy="1579353"/>
            </a:xfrm>
          </p:grpSpPr>
          <p:cxnSp>
            <p:nvCxnSpPr>
              <p:cNvPr id="30" name="直接连接符 29"/>
              <p:cNvCxnSpPr/>
              <p:nvPr userDrawn="1">
                <p:custDataLst>
                  <p:tags r:id="rId16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>
                <p:custDataLst>
                  <p:tags r:id="rId17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>
                <p:custDataLst>
                  <p:tags r:id="rId18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 userDrawn="1"/>
          </p:nvGrpSpPr>
          <p:grpSpPr>
            <a:xfrm flipV="1">
              <a:off x="1844952" y="4074976"/>
              <a:ext cx="8494436" cy="1975897"/>
              <a:chOff x="1844952" y="1028704"/>
              <a:chExt cx="8494436" cy="1579353"/>
            </a:xfrm>
          </p:grpSpPr>
          <p:cxnSp>
            <p:nvCxnSpPr>
              <p:cNvPr id="27" name="直接连接符 26"/>
              <p:cNvCxnSpPr/>
              <p:nvPr userDrawn="1">
                <p:custDataLst>
                  <p:tags r:id="rId19"/>
                </p:custDataLst>
              </p:nvPr>
            </p:nvCxnSpPr>
            <p:spPr>
              <a:xfrm flipV="1">
                <a:off x="1881257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>
                <p:custDataLst>
                  <p:tags r:id="rId20"/>
                </p:custDataLst>
              </p:nvPr>
            </p:nvCxnSpPr>
            <p:spPr>
              <a:xfrm flipV="1">
                <a:off x="10308674" y="1057553"/>
                <a:ext cx="0" cy="1550504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>
                <p:custDataLst>
                  <p:tags r:id="rId21"/>
                </p:custDataLst>
              </p:nvPr>
            </p:nvCxnSpPr>
            <p:spPr>
              <a:xfrm flipH="1">
                <a:off x="1844952" y="1028704"/>
                <a:ext cx="8494436" cy="0"/>
              </a:xfrm>
              <a:prstGeom prst="line">
                <a:avLst/>
              </a:prstGeom>
              <a:ln w="63500">
                <a:gradFill flip="none" rotWithShape="1">
                  <a:gsLst>
                    <a:gs pos="0">
                      <a:schemeClr val="accent1"/>
                    </a:gs>
                    <a:gs pos="58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157618" y="443230"/>
            <a:ext cx="11674475" cy="6414770"/>
            <a:chOff x="157618" y="443230"/>
            <a:chExt cx="11674475" cy="6414770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11310600" y="443230"/>
              <a:ext cx="521493" cy="428627"/>
              <a:chOff x="383382" y="4958557"/>
              <a:chExt cx="521493" cy="428627"/>
            </a:xfrm>
          </p:grpSpPr>
          <p:cxnSp>
            <p:nvCxnSpPr>
              <p:cNvPr id="24" name="直接连接符 23"/>
              <p:cNvCxnSpPr/>
              <p:nvPr userDrawn="1">
                <p:custDataLst>
                  <p:tags r:id="rId3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157618" y="61540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>
            <p:custDataLst>
              <p:tags r:id="rId2"/>
            </p:custDataLst>
          </p:nvPr>
        </p:nvGrpSpPr>
        <p:grpSpPr>
          <a:xfrm>
            <a:off x="292800" y="304200"/>
            <a:ext cx="11606400" cy="6249600"/>
            <a:chOff x="292800" y="304200"/>
            <a:chExt cx="11606400" cy="6249600"/>
          </a:xfrm>
        </p:grpSpPr>
        <p:sp>
          <p:nvSpPr>
            <p:cNvPr id="34" name="矩形 3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 userDrawn="1"/>
          </p:nvGrpSpPr>
          <p:grpSpPr>
            <a:xfrm>
              <a:off x="11407368" y="450850"/>
              <a:ext cx="379005" cy="311513"/>
              <a:chOff x="383382" y="4958557"/>
              <a:chExt cx="521493" cy="428627"/>
            </a:xfrm>
          </p:grpSpPr>
          <p:cxnSp>
            <p:nvCxnSpPr>
              <p:cNvPr id="37" name="直接连接符 36"/>
              <p:cNvCxnSpPr/>
              <p:nvPr userDrawn="1">
                <p:custDataLst>
                  <p:tags r:id="rId4"/>
                </p:custDataLst>
              </p:nvPr>
            </p:nvCxnSpPr>
            <p:spPr>
              <a:xfrm>
                <a:off x="383382" y="4958557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>
                <p:custDataLst>
                  <p:tags r:id="rId5"/>
                </p:custDataLst>
              </p:nvPr>
            </p:nvCxnSpPr>
            <p:spPr>
              <a:xfrm>
                <a:off x="383382" y="5172871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>
                <p:custDataLst>
                  <p:tags r:id="rId6"/>
                </p:custDataLst>
              </p:nvPr>
            </p:nvCxnSpPr>
            <p:spPr>
              <a:xfrm>
                <a:off x="383382" y="5387184"/>
                <a:ext cx="521493" cy="0"/>
              </a:xfrm>
              <a:prstGeom prst="line">
                <a:avLst/>
              </a:prstGeom>
              <a:ln w="6350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7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任意多边形: 形状 3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398278" y="5849857"/>
              <a:ext cx="1444247" cy="703943"/>
            </a:xfrm>
            <a:custGeom>
              <a:avLst/>
              <a:gdLst>
                <a:gd name="connsiteX0" fmla="*/ 0 w 4498061"/>
                <a:gd name="connsiteY0" fmla="*/ 0 h 2192408"/>
                <a:gd name="connsiteX1" fmla="*/ 4498061 w 4498061"/>
                <a:gd name="connsiteY1" fmla="*/ 0 h 2192408"/>
                <a:gd name="connsiteX2" fmla="*/ 4489445 w 4498061"/>
                <a:gd name="connsiteY2" fmla="*/ 170624 h 2192408"/>
                <a:gd name="connsiteX3" fmla="*/ 2249030 w 4498061"/>
                <a:gd name="connsiteY3" fmla="*/ 2192408 h 2192408"/>
                <a:gd name="connsiteX4" fmla="*/ 8615 w 4498061"/>
                <a:gd name="connsiteY4" fmla="*/ 170624 h 219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061" h="2192408">
                  <a:moveTo>
                    <a:pt x="0" y="0"/>
                  </a:moveTo>
                  <a:lnTo>
                    <a:pt x="4498061" y="0"/>
                  </a:lnTo>
                  <a:lnTo>
                    <a:pt x="4489445" y="170624"/>
                  </a:lnTo>
                  <a:cubicBezTo>
                    <a:pt x="4374118" y="1306230"/>
                    <a:pt x="3415063" y="2192408"/>
                    <a:pt x="2249030" y="2192408"/>
                  </a:cubicBezTo>
                  <a:cubicBezTo>
                    <a:pt x="1082998" y="2192408"/>
                    <a:pt x="123943" y="1306230"/>
                    <a:pt x="8615" y="170624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57.xml"/><Relationship Id="rId24" Type="http://schemas.openxmlformats.org/officeDocument/2006/relationships/tags" Target="../tags/tag256.xml"/><Relationship Id="rId23" Type="http://schemas.openxmlformats.org/officeDocument/2006/relationships/tags" Target="../tags/tag255.xml"/><Relationship Id="rId22" Type="http://schemas.openxmlformats.org/officeDocument/2006/relationships/tags" Target="../tags/tag254.xml"/><Relationship Id="rId21" Type="http://schemas.openxmlformats.org/officeDocument/2006/relationships/tags" Target="../tags/tag253.xml"/><Relationship Id="rId20" Type="http://schemas.openxmlformats.org/officeDocument/2006/relationships/tags" Target="../tags/tag252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桂冠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6428202" y="4646768"/>
            <a:ext cx="2023152" cy="329211"/>
          </a:xfrm>
        </p:spPr>
        <p:txBody>
          <a:bodyPr/>
          <a:p>
            <a:r>
              <a:rPr lang="en-US" altLang="zh-CN"/>
              <a:t>10.5 </a:t>
            </a:r>
            <a:r>
              <a:rPr lang="zh-CN" altLang="en-US"/>
              <a:t>张格雅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0338" y="2085975"/>
            <a:ext cx="2905125" cy="26860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目录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第一部分——“桂冠”的能指</a:t>
            </a:r>
            <a:endParaRPr lang="zh-CN" altLang="en-US" sz="2400"/>
          </a:p>
          <a:p>
            <a:r>
              <a:rPr lang="zh-CN" altLang="en-US" sz="2400"/>
              <a:t>第二部分——希腊文化中“桂冠”的所指</a:t>
            </a:r>
            <a:endParaRPr lang="zh-CN" altLang="en-US" sz="2400"/>
          </a:p>
          <a:p>
            <a:r>
              <a:rPr lang="zh-CN" altLang="en-US" sz="2400"/>
              <a:t>第三部分——希伯来文化中“桂冠”的所指</a:t>
            </a:r>
            <a:endParaRPr lang="zh-CN" altLang="en-US" sz="2400"/>
          </a:p>
          <a:p>
            <a:r>
              <a:rPr lang="zh-CN" altLang="en-US" sz="2400"/>
              <a:t>第四部分——现代语境下“桂冠”的所指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“桂冠”的能指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桂冠，它的所指既是它的读音guì guān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也是用枝叶编制的帽子这样一种物体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2075" y="1542415"/>
            <a:ext cx="3810000" cy="2933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希腊文化的桂冠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9993"/>
          <a:stretch>
            <a:fillRect/>
          </a:stretch>
        </p:blipFill>
        <p:spPr>
          <a:xfrm>
            <a:off x="7071360" y="1327785"/>
            <a:ext cx="3960495" cy="4850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800" y="885190"/>
            <a:ext cx="56483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阿波罗与达芙妮的神话故事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赢得声望、获得荣誉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45" y="3142615"/>
            <a:ext cx="4558665" cy="30353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希腊文化中的桂冠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715" y="1518920"/>
            <a:ext cx="2942590" cy="4846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1502410"/>
            <a:ext cx="3048000" cy="3853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59980" y="5773420"/>
            <a:ext cx="265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桂冠诗人彼得拉克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希伯来文化中的“桂冠”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 sz="2000"/>
              <a:t>庄严肃穆的寓意和悲剧色彩</a:t>
            </a:r>
            <a:endParaRPr lang="zh-CN" altLang="en-US" sz="2000"/>
          </a:p>
          <a:p>
            <a:r>
              <a:rPr lang="zh-CN" altLang="en-US" sz="2000"/>
              <a:t>桂冠——生死转换的仪式象征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115" y="1501140"/>
            <a:ext cx="3917950" cy="385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3200">
                <a:sym typeface="+mn-ea"/>
              </a:rPr>
              <a:t>希伯来文化中的“桂冠”</a:t>
            </a:r>
            <a:br>
              <a:rPr lang="zh-CN" altLang="en-US" sz="3200"/>
            </a:b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635" y="1676400"/>
            <a:ext cx="5842000" cy="3505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现代语境下的“桂冠”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 sz="1800"/>
          </a:p>
          <a:p>
            <a:endParaRPr lang="zh-CN" altLang="en-US" sz="1800"/>
          </a:p>
          <a:p>
            <a:r>
              <a:rPr lang="zh-CN" altLang="en-US" sz="1800"/>
              <a:t>随着女权思潮的涌现，“桂冠”不再是浪漫的爱情故事</a:t>
            </a:r>
            <a:r>
              <a:rPr lang="en-US" altLang="zh-CN" sz="1800"/>
              <a:t>......</a:t>
            </a:r>
            <a:endParaRPr lang="en-US" altLang="zh-CN" sz="1800"/>
          </a:p>
          <a:p>
            <a:r>
              <a:rPr lang="en-US" altLang="zh-CN" sz="1800"/>
              <a:t>以英雄主义行为拥有对女性的专断</a:t>
            </a:r>
            <a:endParaRPr lang="en-US" altLang="zh-CN" sz="1800"/>
          </a:p>
          <a:p>
            <a:r>
              <a:rPr sz="1800"/>
              <a:t>结合能指与所指——环形桂冠代表着“圈套”与“掠夺”</a:t>
            </a:r>
            <a:endParaRPr sz="18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总结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 sz="2000"/>
              <a:t>首先分析了“桂冠”能指产生的不同所指：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在希腊文化下，“桂冠”代表着浪漫主义色彩和荣誉的获得；</a:t>
            </a:r>
            <a:endParaRPr lang="zh-CN" altLang="en-US" sz="2000"/>
          </a:p>
          <a:p>
            <a:r>
              <a:rPr lang="zh-CN" altLang="en-US" sz="2000"/>
              <a:t>在希伯来文化中，桂冠代表着庄严肃穆的生死仪式。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其所指则并不再是简单的枝叶所编织出来的冠冕，而是一种文化的反映和体现；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结合思想潮流和现代社会下人们追求平等的诉求下，其所指也渐渐在这一过程中变化，成为一种被抨击的对象。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7"/>
  <p:tag name="KSO_WM_UNIT_ID" val="_1*y*7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6"/>
  <p:tag name="KSO_WM_UNIT_ID" val="_1*y*6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5"/>
  <p:tag name="KSO_WM_UNIT_ID" val="_1*y*5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620"/>
</p:tagLst>
</file>

<file path=ppt/tags/tag258.xml><?xml version="1.0" encoding="utf-8"?>
<p:tagLst xmlns:p="http://schemas.openxmlformats.org/presentationml/2006/main">
  <p:tag name="KSO_WM_TEMPLATE_CATEGORY" val="custom"/>
  <p:tag name="KSO_WM_TEMPLATE_INDEX" val="20202620"/>
</p:tagLst>
</file>

<file path=ppt/tags/tag259.xml><?xml version="1.0" encoding="utf-8"?>
<p:tagLst xmlns:p="http://schemas.openxmlformats.org/presentationml/2006/main">
  <p:tag name="KSO_WM_TEMPLATE_CATEGORY" val="custom"/>
  <p:tag name="KSO_WM_TEMPLATE_INDEX" val="2020262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8"/>
  <p:tag name="KSO_WM_UNIT_ID" val="_1*y*8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CATEGORY" val="custom"/>
  <p:tag name="KSO_WM_TEMPLATE_INDEX" val="20202620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2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23">
      <a:dk1>
        <a:srgbClr val="000000"/>
      </a:dk1>
      <a:lt1>
        <a:srgbClr val="FFFFFF"/>
      </a:lt1>
      <a:dk2>
        <a:srgbClr val="F0F0EF"/>
      </a:dk2>
      <a:lt2>
        <a:srgbClr val="FFFFFF"/>
      </a:lt2>
      <a:accent1>
        <a:srgbClr val="E2B08A"/>
      </a:accent1>
      <a:accent2>
        <a:srgbClr val="EDA499"/>
      </a:accent2>
      <a:accent3>
        <a:srgbClr val="EB9EAF"/>
      </a:accent3>
      <a:accent4>
        <a:srgbClr val="DDA0C7"/>
      </a:accent4>
      <a:accent5>
        <a:srgbClr val="C1A6D9"/>
      </a:accent5>
      <a:accent6>
        <a:srgbClr val="9FAEE0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rgbClr val="C4AC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WPS 文字</Application>
  <PresentationFormat>宽屏</PresentationFormat>
  <Paragraphs>62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方正书宋_GBK</vt:lpstr>
      <vt:lpstr>Wingdings</vt:lpstr>
      <vt:lpstr>宋体</vt:lpstr>
      <vt:lpstr>Arial Unicode MS</vt:lpstr>
      <vt:lpstr>汉仪书宋二KW</vt:lpstr>
      <vt:lpstr>Calibri Light</vt:lpstr>
      <vt:lpstr>Helvetica Neue</vt:lpstr>
      <vt:lpstr>Calibri</vt:lpstr>
      <vt:lpstr>微软雅黑</vt:lpstr>
      <vt:lpstr>汉仪旗黑</vt:lpstr>
      <vt:lpstr>黑体</vt:lpstr>
      <vt:lpstr>汉仪中黑KW</vt:lpstr>
      <vt:lpstr>Wingdings 2</vt:lpstr>
      <vt:lpstr>汉仪旗黑-85S</vt:lpstr>
      <vt:lpstr>苹方-简</vt:lpstr>
      <vt:lpstr>微软雅黑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sophie</dc:creator>
  <cp:lastModifiedBy>sophie</cp:lastModifiedBy>
  <cp:revision>1</cp:revision>
  <dcterms:created xsi:type="dcterms:W3CDTF">2021-04-06T14:27:30Z</dcterms:created>
  <dcterms:modified xsi:type="dcterms:W3CDTF">2021-04-06T14:27:30Z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</Properties>
</file>